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1"/>
  </p:sldMasterIdLst>
  <p:notesMasterIdLst>
    <p:notesMasterId r:id="rId26"/>
  </p:notesMasterIdLst>
  <p:sldIdLst>
    <p:sldId id="281" r:id="rId2"/>
    <p:sldId id="257" r:id="rId3"/>
    <p:sldId id="258" r:id="rId4"/>
    <p:sldId id="269" r:id="rId5"/>
    <p:sldId id="271" r:id="rId6"/>
    <p:sldId id="266" r:id="rId7"/>
    <p:sldId id="267" r:id="rId8"/>
    <p:sldId id="268" r:id="rId9"/>
    <p:sldId id="259" r:id="rId10"/>
    <p:sldId id="272" r:id="rId11"/>
    <p:sldId id="273" r:id="rId12"/>
    <p:sldId id="260" r:id="rId13"/>
    <p:sldId id="274" r:id="rId14"/>
    <p:sldId id="261" r:id="rId15"/>
    <p:sldId id="275" r:id="rId16"/>
    <p:sldId id="262" r:id="rId17"/>
    <p:sldId id="263" r:id="rId18"/>
    <p:sldId id="276" r:id="rId19"/>
    <p:sldId id="278" r:id="rId20"/>
    <p:sldId id="277" r:id="rId21"/>
    <p:sldId id="279" r:id="rId22"/>
    <p:sldId id="264" r:id="rId23"/>
    <p:sldId id="265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74ABB-B00E-47C0-B8F4-37853543D74D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9FD0C-49C3-4BB2-AF15-E5C14ECA4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9FD0C-49C3-4BB2-AF15-E5C14ECA4D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D9FD0C-49C3-4BB2-AF15-E5C14ECA4D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7654637-4608-4DC3-AE55-0B7BCA346015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0576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1836-E5D8-4BFD-A0CB-DB843D2E7FB7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52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37CD-8259-4FD1-9D42-4C65A40CDC3D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40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F1F3F-5F70-46CD-98DF-818E92DB0A8A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16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28FA-D342-4368-B1A7-CC7D65C0126C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1089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CFEB9-6288-4EA6-BE59-292B955B6F9E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11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630FA-D5EC-4655-8B73-AD3822F2650F}" type="datetime1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263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53050-6611-403A-B9EF-42CAE89F0F57}" type="datetime1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9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91FA0-2A52-469B-9468-55A0B9A45745}" type="datetime1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45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3629F-AD1B-40D4-B3C9-229049E5CF5D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51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CB73C-8DB4-4CA1-A01B-58C18785C024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1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5DCB6D8-EBA8-4FAE-9825-3D51DDAEC104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853E8FA4-59D9-4EF7-BD65-4E68CE173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8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801620" y="1692613"/>
            <a:ext cx="11319044" cy="13863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770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dirty="0"/>
              <a:t>Modeling Sequential Data with </a:t>
            </a:r>
            <a:r>
              <a:rPr lang="en-US" sz="4500" dirty="0" smtClean="0"/>
              <a:t>3D CNNs </a:t>
            </a:r>
            <a:r>
              <a:rPr lang="en-US" sz="4500" dirty="0"/>
              <a:t>and Recurrent Neural Networks</a:t>
            </a:r>
            <a:endParaRPr lang="en-US" sz="45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5776" y="4909885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Dr. Muhammad Sajjad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5301" y="5343088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R.A: Kaleem Ullah</a:t>
            </a:r>
          </a:p>
        </p:txBody>
      </p:sp>
      <p:sp>
        <p:nvSpPr>
          <p:cNvPr id="14" name="object 5"/>
          <p:cNvSpPr txBox="1"/>
          <p:nvPr/>
        </p:nvSpPr>
        <p:spPr>
          <a:xfrm>
            <a:off x="1862138" y="2921079"/>
            <a:ext cx="10200640" cy="6100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b="1" dirty="0"/>
              <a:t>A Transition From Feedforward Neural Networks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093760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Sequential Data with Feedforward Neural Networks and 2D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3" y="1796442"/>
            <a:ext cx="5405992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Two stream networks:</a:t>
            </a:r>
          </a:p>
          <a:p>
            <a:pPr marL="457200" lvl="1" indent="0">
              <a:buNone/>
            </a:pPr>
            <a:r>
              <a:rPr lang="en-US" sz="2000" dirty="0"/>
              <a:t>Uses two separate networks to analyze the video. One network captures spatial features and the other captures temporal features. Then both these features are fused together for downstream tasks. </a:t>
            </a:r>
          </a:p>
          <a:p>
            <a:r>
              <a:rPr lang="en-US" sz="2400" b="1" dirty="0"/>
              <a:t>Limitations:</a:t>
            </a:r>
          </a:p>
          <a:p>
            <a:pPr marL="457200" lvl="1" indent="0">
              <a:buNone/>
            </a:pPr>
            <a:r>
              <a:rPr lang="en-US" sz="2000" dirty="0"/>
              <a:t>It requires lots of data, video as well as optical flow images, and therefore is also computationally expensive.</a:t>
            </a:r>
          </a:p>
          <a:p>
            <a:pPr marL="457200" lvl="1" indent="0">
              <a:buNone/>
            </a:pPr>
            <a:r>
              <a:rPr lang="en-US" sz="2000" dirty="0"/>
              <a:t>May struggle with scenes where motion alone isn’t enough to describe what is happening.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86E28-EE3E-D853-2BC3-AD7947512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2553190"/>
            <a:ext cx="5175893" cy="25327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56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Sequential Data with Feedforward Neural Networks and 2D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2400" b="1" dirty="0"/>
              <a:t>Sliding window approach:</a:t>
            </a:r>
          </a:p>
          <a:p>
            <a:pPr marL="457200" lvl="1" indent="0">
              <a:buNone/>
            </a:pPr>
            <a:r>
              <a:rPr lang="en-GB" sz="2000" dirty="0"/>
              <a:t>It involves creating a window of fixed size that "slides" over the data set, one step at a time, to generate smaller segments of the data for analysis.</a:t>
            </a:r>
            <a:endParaRPr lang="en-US" sz="2000" dirty="0"/>
          </a:p>
          <a:p>
            <a:r>
              <a:rPr lang="en-US" sz="2400" b="1" dirty="0"/>
              <a:t>Limitations:</a:t>
            </a:r>
          </a:p>
          <a:p>
            <a:pPr marL="457200" lvl="1" indent="0">
              <a:buNone/>
            </a:pPr>
            <a:r>
              <a:rPr lang="en-US" sz="2000" dirty="0"/>
              <a:t>The fixed window size cannot capture longer trends and pattern. </a:t>
            </a:r>
          </a:p>
          <a:p>
            <a:pPr marL="457200" lvl="1" indent="0">
              <a:buNone/>
            </a:pPr>
            <a:r>
              <a:rPr lang="en-US" sz="2000" dirty="0"/>
              <a:t>It is computationally expensive for large datasets.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40FBD-FA45-0A10-44E4-B9AF72344A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190" y="4001294"/>
            <a:ext cx="3015311" cy="2048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3C879-66AA-D505-D92F-4DB07885A0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2"/>
          <a:stretch/>
        </p:blipFill>
        <p:spPr>
          <a:xfrm>
            <a:off x="6639525" y="1825625"/>
            <a:ext cx="4092643" cy="20265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3D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50587" cy="4351338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2D Convolution: </a:t>
            </a:r>
          </a:p>
          <a:p>
            <a:pPr marL="457200" lvl="1" indent="0">
              <a:buNone/>
            </a:pPr>
            <a:r>
              <a:rPr lang="en-US" sz="2000" dirty="0"/>
              <a:t>The convolutional kernel/filter is applied across two dimensions.</a:t>
            </a:r>
          </a:p>
          <a:p>
            <a:pPr marL="457200" lvl="1" indent="0">
              <a:buNone/>
            </a:pPr>
            <a:r>
              <a:rPr lang="en-GB" sz="2000" dirty="0"/>
              <a:t>Works very well with two dimensional input, like images, to detect spatial features.</a:t>
            </a:r>
          </a:p>
          <a:p>
            <a:pPr marL="457200" lvl="1" indent="0">
              <a:buNone/>
            </a:pPr>
            <a:r>
              <a:rPr lang="en-GB" sz="2000" dirty="0"/>
              <a:t>Each kernel produces a 2D feature map.</a:t>
            </a:r>
            <a:endParaRPr lang="en-US" dirty="0"/>
          </a:p>
          <a:p>
            <a:r>
              <a:rPr lang="en-US" sz="2400" b="1" dirty="0"/>
              <a:t>1D Convolution:</a:t>
            </a:r>
          </a:p>
          <a:p>
            <a:pPr marL="457200" lvl="1" indent="0">
              <a:buNone/>
            </a:pPr>
            <a:r>
              <a:rPr lang="en-US" sz="2000" dirty="0"/>
              <a:t>The convolutional kernel/filter is applied across a single dimension.</a:t>
            </a:r>
          </a:p>
          <a:p>
            <a:pPr marL="457200" lvl="1" indent="0">
              <a:buNone/>
            </a:pPr>
            <a:r>
              <a:rPr lang="en-GB" sz="2000" dirty="0"/>
              <a:t>Used when the input is one dimensional like time series or a sequential data to capture trends.</a:t>
            </a:r>
          </a:p>
          <a:p>
            <a:pPr marL="457200" lvl="1" indent="0">
              <a:buNone/>
            </a:pPr>
            <a:r>
              <a:rPr lang="en-GB" sz="2000" dirty="0"/>
              <a:t>Here, each kernel produces a 1D feature map.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95E320-279E-9086-4DB1-5D10FF07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"/>
          <a:stretch/>
        </p:blipFill>
        <p:spPr>
          <a:xfrm>
            <a:off x="6449438" y="4372744"/>
            <a:ext cx="4747098" cy="1532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5D563A-A55A-2CC4-6E40-E2502AC54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790" y="1473245"/>
            <a:ext cx="3338300" cy="26820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07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6362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3D 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10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3D Convolution:</a:t>
            </a:r>
          </a:p>
          <a:p>
            <a:pPr marL="457200" lvl="1" indent="0">
              <a:buNone/>
            </a:pPr>
            <a:r>
              <a:rPr lang="en-US" sz="2000" dirty="0"/>
              <a:t>The convolutional operation is performed along three dimensions which means that a kernel of size (</a:t>
            </a:r>
            <a:r>
              <a:rPr lang="en-US" sz="2000" i="1" dirty="0"/>
              <a:t>d, h, w</a:t>
            </a:r>
            <a:r>
              <a:rPr lang="en-US" sz="2000" dirty="0"/>
              <a:t>) slides along the temporal dimension </a:t>
            </a:r>
            <a:r>
              <a:rPr lang="en-US" sz="2000" i="1" dirty="0"/>
              <a:t>d</a:t>
            </a:r>
            <a:r>
              <a:rPr lang="en-US" sz="2000" dirty="0"/>
              <a:t>, in addition to the spatial dimensions </a:t>
            </a:r>
            <a:r>
              <a:rPr lang="en-US" sz="2000" i="1" dirty="0"/>
              <a:t>h</a:t>
            </a:r>
            <a:r>
              <a:rPr lang="en-US" sz="2000" dirty="0"/>
              <a:t> and </a:t>
            </a:r>
            <a:r>
              <a:rPr lang="en-US" sz="2000" i="1" dirty="0"/>
              <a:t>w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r>
              <a:rPr lang="en-US" sz="2000" dirty="0"/>
              <a:t>It captures spatial as well as temporal features.</a:t>
            </a:r>
          </a:p>
          <a:p>
            <a:pPr marL="457200" lvl="1" indent="0">
              <a:buNone/>
            </a:pPr>
            <a:r>
              <a:rPr lang="en-US" sz="2000" dirty="0"/>
              <a:t>Each kernel produces a 3D feature map.</a:t>
            </a:r>
          </a:p>
          <a:p>
            <a:r>
              <a:rPr lang="en-US" sz="2400" b="1" dirty="0"/>
              <a:t>Limitations:</a:t>
            </a:r>
          </a:p>
          <a:p>
            <a:pPr marL="457200" lvl="1" indent="0">
              <a:buNone/>
            </a:pPr>
            <a:r>
              <a:rPr lang="en-US" sz="2000" dirty="0"/>
              <a:t>3D CNNs are very computationally expensive due to large number of parameters.</a:t>
            </a:r>
          </a:p>
          <a:p>
            <a:pPr marL="457200" lvl="1" indent="0">
              <a:buNone/>
            </a:pPr>
            <a:r>
              <a:rPr lang="en-US" sz="2000" dirty="0"/>
              <a:t>They are prone to overfitting therefore they require large training set.</a:t>
            </a:r>
          </a:p>
          <a:p>
            <a:pPr marL="457200" lvl="1" indent="0">
              <a:buNone/>
            </a:pPr>
            <a:r>
              <a:rPr lang="en-US" sz="2000" dirty="0"/>
              <a:t>They cannot capture long term dependencies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AFA0B-2DBC-873F-FFAC-735D0A1FE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848" y="662648"/>
            <a:ext cx="3619764" cy="306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CA412-DD7A-24BE-8246-C96B8C84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572" y="3917067"/>
            <a:ext cx="4144132" cy="23864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0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0049"/>
          </a:xfrm>
        </p:spPr>
        <p:txBody>
          <a:bodyPr>
            <a:normAutofit/>
          </a:bodyPr>
          <a:lstStyle/>
          <a:p>
            <a:r>
              <a:rPr lang="en-US" sz="3600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174"/>
            <a:ext cx="5257800" cy="50377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class of neural networks that is designed to use with sequential data.</a:t>
            </a:r>
          </a:p>
          <a:p>
            <a:r>
              <a:rPr lang="en-US" sz="2400" dirty="0"/>
              <a:t>They can process sequence of arbitrary length, rather than fixed-size inputs.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This section covers: 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Recurrent neurons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Memory cells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Types of RNNs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Training RNNs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dirty="0"/>
              <a:t>Problems with RNNs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7AE66D-04FA-D8A4-B074-B3B5AA4BF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58" b="11146"/>
          <a:stretch/>
        </p:blipFill>
        <p:spPr bwMode="auto">
          <a:xfrm>
            <a:off x="5703148" y="2029105"/>
            <a:ext cx="5130595" cy="43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7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154" y="518929"/>
            <a:ext cx="10515600" cy="1090049"/>
          </a:xfrm>
        </p:spPr>
        <p:txBody>
          <a:bodyPr>
            <a:normAutofit/>
          </a:bodyPr>
          <a:lstStyle/>
          <a:p>
            <a:r>
              <a:rPr lang="en-US" sz="3600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499" y="1455174"/>
            <a:ext cx="5611761" cy="5037701"/>
          </a:xfrm>
        </p:spPr>
        <p:txBody>
          <a:bodyPr>
            <a:normAutofit/>
          </a:bodyPr>
          <a:lstStyle/>
          <a:p>
            <a:r>
              <a:rPr lang="en-US" sz="2400" b="1" dirty="0"/>
              <a:t>Recurrent Neurons:</a:t>
            </a:r>
          </a:p>
          <a:p>
            <a:pPr marL="457200" lvl="1" indent="0">
              <a:buNone/>
            </a:pPr>
            <a:r>
              <a:rPr lang="en-US" sz="2000" dirty="0"/>
              <a:t>It is just like a simple neuron except it has connection pointing backwards.</a:t>
            </a:r>
          </a:p>
          <a:p>
            <a:pPr marL="457200" lvl="1" indent="0">
              <a:buNone/>
            </a:pPr>
            <a:r>
              <a:rPr lang="en-US" sz="2000" dirty="0"/>
              <a:t>At each time step </a:t>
            </a:r>
            <a:r>
              <a:rPr lang="en-US" sz="2000" i="1" dirty="0"/>
              <a:t>t</a:t>
            </a:r>
            <a:r>
              <a:rPr lang="en-US" sz="2000" dirty="0"/>
              <a:t>, the neuron receives input </a:t>
            </a:r>
            <a:r>
              <a:rPr lang="en-US" sz="2000" b="1" dirty="0"/>
              <a:t>x</a:t>
            </a:r>
            <a:r>
              <a:rPr lang="en-US" sz="2000" dirty="0"/>
              <a:t>,</a:t>
            </a:r>
            <a:r>
              <a:rPr lang="en-US" sz="2000" b="1" dirty="0"/>
              <a:t> </a:t>
            </a:r>
            <a:r>
              <a:rPr lang="en-US" sz="2000" dirty="0"/>
              <a:t>and the output </a:t>
            </a:r>
            <a:r>
              <a:rPr lang="en-US" sz="2000" b="1" dirty="0"/>
              <a:t>y</a:t>
            </a:r>
            <a:r>
              <a:rPr lang="en-US" sz="2000" dirty="0"/>
              <a:t>, from the previous time step (</a:t>
            </a:r>
            <a:r>
              <a:rPr lang="en-US" sz="2000" i="1" dirty="0"/>
              <a:t>t-1)</a:t>
            </a:r>
            <a:r>
              <a:rPr lang="en-US" sz="2000" dirty="0"/>
              <a:t>.</a:t>
            </a:r>
          </a:p>
          <a:p>
            <a:pPr marL="457200" lvl="1" indent="0">
              <a:buNone/>
            </a:pPr>
            <a:r>
              <a:rPr lang="en-US" sz="2000" dirty="0"/>
              <a:t>By placing a bunch of these neurons together we can create a recurrent layer.</a:t>
            </a:r>
          </a:p>
          <a:p>
            <a:pPr marL="457200" lvl="1" indent="0">
              <a:buNone/>
            </a:pPr>
            <a:r>
              <a:rPr lang="en-US" sz="2000" dirty="0"/>
              <a:t>Each recurrent neuron has two sets of weights, </a:t>
            </a:r>
            <a:r>
              <a:rPr lang="en-US" sz="2000" b="1" dirty="0"/>
              <a:t>Wx </a:t>
            </a:r>
            <a:r>
              <a:rPr lang="en-US" sz="2000" dirty="0"/>
              <a:t>and </a:t>
            </a:r>
            <a:r>
              <a:rPr lang="en-US" sz="2000" b="1" dirty="0"/>
              <a:t>Wy </a:t>
            </a:r>
            <a:r>
              <a:rPr lang="en-US" sz="2000" dirty="0"/>
              <a:t>for the current input </a:t>
            </a:r>
            <a:r>
              <a:rPr lang="en-US" sz="2000" b="1" dirty="0"/>
              <a:t>x</a:t>
            </a:r>
            <a:r>
              <a:rPr lang="en-US" sz="2000" dirty="0"/>
              <a:t> and previous output </a:t>
            </a:r>
            <a:r>
              <a:rPr lang="en-US" sz="2000" b="1" dirty="0"/>
              <a:t>y</a:t>
            </a:r>
            <a:r>
              <a:rPr lang="en-US" sz="2000" dirty="0"/>
              <a:t>, respectively.</a:t>
            </a:r>
          </a:p>
          <a:p>
            <a:pPr marL="457200" lvl="1" indent="0">
              <a:buNone/>
            </a:pPr>
            <a:r>
              <a:rPr lang="en-US" sz="2000" dirty="0"/>
              <a:t>Output for a recurrent layer is calculated 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81E04-8117-DFCC-F7D6-F9B6EAE99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58" y="1455174"/>
            <a:ext cx="4454209" cy="1982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B6FD0-448F-6A69-9E8B-D2D175FB4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47"/>
          <a:stretch/>
        </p:blipFill>
        <p:spPr>
          <a:xfrm>
            <a:off x="6186790" y="3828882"/>
            <a:ext cx="5050277" cy="1984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FFAD4-CCA9-359C-AF28-9D1DE9120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883" y="5265174"/>
            <a:ext cx="4304071" cy="4775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2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8974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Memory Cells or State:</a:t>
            </a:r>
          </a:p>
          <a:p>
            <a:pPr marL="457200" lvl="1" indent="0">
              <a:buNone/>
            </a:pPr>
            <a:r>
              <a:rPr lang="en-US" sz="2000" dirty="0"/>
              <a:t>The output of a recurrent neuron is a function of all inputs from previous time steps. Hence it has a form of memory or state.</a:t>
            </a:r>
          </a:p>
          <a:p>
            <a:pPr marL="457200" lvl="1" indent="0">
              <a:buNone/>
            </a:pPr>
            <a:r>
              <a:rPr lang="en-US" sz="2000" dirty="0"/>
              <a:t>Thus it is capable of learning patterns (short ones)</a:t>
            </a:r>
          </a:p>
          <a:p>
            <a:pPr marL="457200" lvl="1" indent="0">
              <a:buNone/>
            </a:pPr>
            <a:r>
              <a:rPr lang="en-US" sz="2000" dirty="0"/>
              <a:t>It is denoted by </a:t>
            </a:r>
            <a:r>
              <a:rPr lang="en-US" sz="2000" b="1" dirty="0"/>
              <a:t>h</a:t>
            </a:r>
            <a:r>
              <a:rPr lang="en-US" sz="2000" dirty="0"/>
              <a:t>, at any time step </a:t>
            </a:r>
            <a:r>
              <a:rPr lang="en-US" sz="2000" i="1" dirty="0"/>
              <a:t>t: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457200" lvl="1" indent="0" algn="ctr">
              <a:buNone/>
            </a:pP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000" b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000" b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</a:t>
            </a:r>
            <a:r>
              <a:rPr lang="en-US" sz="20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</a:t>
            </a:r>
            <a:r>
              <a:rPr lang="en-US" sz="2000" b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t-1</a:t>
            </a:r>
            <a:r>
              <a:rPr lang="en-US" sz="2000" b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x</a:t>
            </a:r>
            <a:r>
              <a:rPr lang="en-US" sz="2000" b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i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000" b="1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A519A-4C56-85D1-BC9F-B2D1987CD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0"/>
          <a:stretch/>
        </p:blipFill>
        <p:spPr>
          <a:xfrm>
            <a:off x="5846323" y="1539510"/>
            <a:ext cx="5425098" cy="1317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EA217-3DD2-7BAB-D751-9F0F10C0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166" y="2856994"/>
            <a:ext cx="4603738" cy="303428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66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37" y="1691322"/>
            <a:ext cx="585756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Types of RNNs:</a:t>
            </a:r>
            <a:endParaRPr lang="en-US" sz="2000" b="1" dirty="0"/>
          </a:p>
          <a:p>
            <a:pPr marL="457200" lvl="1" indent="0">
              <a:buNone/>
            </a:pPr>
            <a:r>
              <a:rPr lang="en-US" sz="2000" dirty="0"/>
              <a:t>An RNN that takes a sequence of inputs and provides a sequence of outputs is called </a:t>
            </a:r>
            <a:r>
              <a:rPr lang="en-US" sz="2000" b="1" i="1" dirty="0"/>
              <a:t>sequence-to-sequence</a:t>
            </a:r>
            <a:r>
              <a:rPr lang="en-US" sz="2000" i="1" dirty="0"/>
              <a:t> </a:t>
            </a:r>
            <a:r>
              <a:rPr lang="en-US" sz="2000" dirty="0"/>
              <a:t>network.</a:t>
            </a:r>
          </a:p>
          <a:p>
            <a:pPr marL="457200" lvl="1" indent="0">
              <a:buNone/>
            </a:pPr>
            <a:r>
              <a:rPr lang="en-US" sz="2000" dirty="0"/>
              <a:t>An RNN that takes  a sequence of inputs and produce a single output is called a </a:t>
            </a:r>
            <a:r>
              <a:rPr lang="en-US" sz="2000" b="1" i="1" dirty="0"/>
              <a:t>sequence-to-vector</a:t>
            </a:r>
            <a:r>
              <a:rPr lang="en-US" sz="2000" i="1" dirty="0"/>
              <a:t> </a:t>
            </a:r>
            <a:r>
              <a:rPr lang="en-US" sz="2000" dirty="0"/>
              <a:t>network.</a:t>
            </a:r>
          </a:p>
          <a:p>
            <a:pPr marL="457200" lvl="1" indent="0">
              <a:buNone/>
            </a:pPr>
            <a:r>
              <a:rPr lang="en-US" sz="2000" dirty="0"/>
              <a:t>Conversely, we also have a </a:t>
            </a:r>
            <a:r>
              <a:rPr lang="en-US" sz="2000" b="1" i="1" dirty="0"/>
              <a:t>vector-to-sequence </a:t>
            </a:r>
            <a:r>
              <a:rPr lang="en-US" sz="2000" dirty="0"/>
              <a:t>network.</a:t>
            </a:r>
          </a:p>
          <a:p>
            <a:pPr marL="457200" lvl="1" indent="0">
              <a:buNone/>
            </a:pPr>
            <a:r>
              <a:rPr lang="en-US" sz="2000" dirty="0"/>
              <a:t>We can have a </a:t>
            </a:r>
            <a:r>
              <a:rPr lang="en-US" sz="2000" b="1" i="1" dirty="0"/>
              <a:t>sequence-to-vector</a:t>
            </a:r>
            <a:r>
              <a:rPr lang="en-US" sz="2000" i="1" dirty="0"/>
              <a:t> </a:t>
            </a:r>
            <a:r>
              <a:rPr lang="en-US" sz="2000" dirty="0"/>
              <a:t>network followed by a </a:t>
            </a:r>
            <a:r>
              <a:rPr lang="en-US" sz="2000" b="1" i="1" dirty="0"/>
              <a:t>vector-to-sequence </a:t>
            </a:r>
            <a:r>
              <a:rPr lang="en-US" sz="2000" dirty="0"/>
              <a:t>network, this architecture is called </a:t>
            </a:r>
            <a:r>
              <a:rPr lang="en-US" sz="2000" b="1" i="1" dirty="0"/>
              <a:t>encoder-decoder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90503-D7F3-96C6-1E8A-EB49B5A35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04" y="1784572"/>
            <a:ext cx="4664534" cy="33666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70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Backpropagation through time:</a:t>
            </a:r>
          </a:p>
          <a:p>
            <a:pPr marL="457200" lvl="1" indent="0">
              <a:buNone/>
            </a:pPr>
            <a:r>
              <a:rPr lang="en-US" sz="2000" dirty="0"/>
              <a:t>First we unroll the network through time.</a:t>
            </a:r>
          </a:p>
          <a:p>
            <a:pPr marL="457200" lvl="1" indent="0">
              <a:buNone/>
            </a:pPr>
            <a:r>
              <a:rPr lang="en-US" sz="2000" dirty="0"/>
              <a:t>The loss for the output at each time step (or only at final time step) is calculated.</a:t>
            </a:r>
          </a:p>
          <a:p>
            <a:pPr marL="457200" lvl="1" indent="0">
              <a:buNone/>
            </a:pPr>
            <a:r>
              <a:rPr lang="en-US" sz="2000" dirty="0"/>
              <a:t>The loss is propagated backward through each time step.</a:t>
            </a:r>
          </a:p>
          <a:p>
            <a:pPr marL="457200" lvl="1" indent="0">
              <a:buNone/>
            </a:pPr>
            <a:r>
              <a:rPr lang="en-US" sz="2000" dirty="0"/>
              <a:t>The gradient of the loss is calculated by summing the gradient at each time step.</a:t>
            </a:r>
          </a:p>
          <a:p>
            <a:pPr marL="457200" lvl="1" indent="0">
              <a:buNone/>
            </a:pPr>
            <a:r>
              <a:rPr lang="en-US" sz="2000" dirty="0"/>
              <a:t>Finally, the weights and biases are updated based on this gradient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6AC22-9847-0A34-55E8-2E99E420A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46" y="1691322"/>
            <a:ext cx="4573801" cy="29141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96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2890"/>
            <a:ext cx="5257800" cy="4914387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Unstable gradients:</a:t>
            </a:r>
          </a:p>
          <a:p>
            <a:pPr marL="457200" lvl="1" indent="0">
              <a:buNone/>
            </a:pPr>
            <a:r>
              <a:rPr lang="en-US" sz="2000" dirty="0"/>
              <a:t>RNNs suffer from unstable gradients due to the nature of backprop through time.</a:t>
            </a:r>
          </a:p>
          <a:p>
            <a:pPr marL="457200" lvl="1" indent="0">
              <a:buNone/>
            </a:pPr>
            <a:r>
              <a:rPr lang="en-US" sz="2000" dirty="0"/>
              <a:t>Vanishing gradient occurs when the gradient gets smaller and smaller with each time step and exploding gradient occurs when the opposite happens</a:t>
            </a:r>
          </a:p>
          <a:p>
            <a:r>
              <a:rPr lang="en-US" sz="2400" b="1" dirty="0"/>
              <a:t>Short-term memory:</a:t>
            </a:r>
          </a:p>
          <a:p>
            <a:pPr marL="457200" lvl="1" indent="0">
              <a:buNone/>
            </a:pPr>
            <a:r>
              <a:rPr lang="en-US" sz="2000" dirty="0"/>
              <a:t>As RNN processes a long sequence, it will gradually forget the first inputs, hence we say that they have short-term memory.</a:t>
            </a:r>
          </a:p>
          <a:p>
            <a:pPr marL="457200" lvl="1" indent="0">
              <a:buNone/>
            </a:pPr>
            <a:r>
              <a:rPr lang="en-US" sz="2000" dirty="0"/>
              <a:t>As the hidden state saves information from all previous time steps, but due to the fix size of the hidden state there is a limit to how much information can be retained.</a:t>
            </a:r>
          </a:p>
        </p:txBody>
      </p:sp>
      <p:pic>
        <p:nvPicPr>
          <p:cNvPr id="2050" name="Picture 2" descr="Vanishing/Exploding Gradients in Deep Neural Networks - Comet">
            <a:extLst>
              <a:ext uri="{FF2B5EF4-FFF2-40B4-BE49-F238E27FC236}">
                <a16:creationId xmlns:a16="http://schemas.microsoft.com/office/drawing/2014/main" id="{483CCB07-57EE-6974-1EB3-E96242E47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54" y="1691322"/>
            <a:ext cx="4554604" cy="253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9CAA7-43C9-9414-E6F5-3A5393441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953" y="326849"/>
            <a:ext cx="9692640" cy="1325562"/>
          </a:xfrm>
        </p:spPr>
        <p:txBody>
          <a:bodyPr>
            <a:normAutofit/>
          </a:bodyPr>
          <a:lstStyle/>
          <a:p>
            <a:r>
              <a:rPr lang="en-US" sz="3600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035DE-276A-53EA-526E-0060246A2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36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is Sequential Data?</a:t>
            </a:r>
          </a:p>
          <a:p>
            <a:r>
              <a:rPr lang="en-US" sz="2400" dirty="0"/>
              <a:t>Modeling Sequential Data with Feedforward Neural Networks and 2D CNNs</a:t>
            </a:r>
          </a:p>
          <a:p>
            <a:r>
              <a:rPr lang="en-US" sz="2400" dirty="0"/>
              <a:t>3D Convolutional Neural Networks</a:t>
            </a:r>
          </a:p>
          <a:p>
            <a:r>
              <a:rPr lang="en-US" sz="2400" dirty="0"/>
              <a:t>Recurrent Neural Networks</a:t>
            </a:r>
          </a:p>
          <a:p>
            <a:r>
              <a:rPr lang="en-US" sz="2400" dirty="0"/>
              <a:t>Long Short-term Memory, LSTM</a:t>
            </a:r>
          </a:p>
          <a:p>
            <a:r>
              <a:rPr lang="en-US" sz="2400" dirty="0"/>
              <a:t>Gated Recurrent Unit, </a:t>
            </a:r>
            <a:r>
              <a:rPr lang="en-US" sz="2400" dirty="0" smtClean="0"/>
              <a:t>GRU</a:t>
            </a:r>
            <a:endParaRPr lang="en-US" sz="2400" dirty="0"/>
          </a:p>
          <a:p>
            <a:r>
              <a:rPr lang="en-US" sz="2400" dirty="0"/>
              <a:t>Combining CNNs and RNNs</a:t>
            </a:r>
          </a:p>
          <a:p>
            <a:r>
              <a:rPr lang="en-US" sz="2400" dirty="0"/>
              <a:t>Conclusion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65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Long Short-term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562600" cy="4498173"/>
          </a:xfrm>
        </p:spPr>
        <p:txBody>
          <a:bodyPr>
            <a:normAutofit/>
          </a:bodyPr>
          <a:lstStyle/>
          <a:p>
            <a:r>
              <a:rPr lang="en-US" sz="2400" b="1" dirty="0"/>
              <a:t>LSTM cells:</a:t>
            </a:r>
          </a:p>
          <a:p>
            <a:pPr marL="457200" lvl="1" indent="0">
              <a:buNone/>
            </a:pPr>
            <a:r>
              <a:rPr lang="en-US" sz="2000" dirty="0"/>
              <a:t>It is designed to capture long term dependencies.</a:t>
            </a:r>
          </a:p>
          <a:p>
            <a:pPr marL="457200" lvl="1" indent="0">
              <a:buNone/>
            </a:pPr>
            <a:r>
              <a:rPr lang="en-US" sz="2000" dirty="0"/>
              <a:t>The state is split into two states, short-term state </a:t>
            </a:r>
            <a:r>
              <a:rPr lang="en-US" sz="2000" b="1" dirty="0"/>
              <a:t>h</a:t>
            </a:r>
            <a:r>
              <a:rPr lang="en-US" sz="2000" b="1" baseline="-25000" dirty="0"/>
              <a:t>(t)</a:t>
            </a:r>
            <a:r>
              <a:rPr lang="en-US" sz="2000" dirty="0"/>
              <a:t> and long-term state </a:t>
            </a:r>
            <a:r>
              <a:rPr lang="en-US" sz="2000" b="1" dirty="0"/>
              <a:t>c</a:t>
            </a:r>
            <a:r>
              <a:rPr lang="en-US" sz="2000" b="1" baseline="-25000" dirty="0"/>
              <a:t>(t)</a:t>
            </a:r>
            <a:r>
              <a:rPr lang="en-US" sz="2000" dirty="0"/>
              <a:t>.</a:t>
            </a:r>
            <a:r>
              <a:rPr lang="en-US" sz="2000" b="1" dirty="0"/>
              <a:t> </a:t>
            </a:r>
          </a:p>
          <a:p>
            <a:pPr marL="457200" lvl="1" indent="0">
              <a:buNone/>
            </a:pPr>
            <a:r>
              <a:rPr lang="en-US" sz="2000" dirty="0"/>
              <a:t>There are four fully connected layers which serve different purposes:</a:t>
            </a:r>
          </a:p>
          <a:p>
            <a:pPr marL="457200" lvl="1" indent="0">
              <a:buNone/>
            </a:pPr>
            <a:r>
              <a:rPr lang="en-US" sz="2000" dirty="0"/>
              <a:t>	The main layers is the one with the </a:t>
            </a:r>
            <a:r>
              <a:rPr lang="en-US" sz="2000" b="1" dirty="0"/>
              <a:t>tanh 	</a:t>
            </a:r>
            <a:r>
              <a:rPr lang="en-US" sz="2000" dirty="0"/>
              <a:t>activation. It analyzes the current </a:t>
            </a:r>
            <a:r>
              <a:rPr lang="en-US" sz="2000" b="1" dirty="0"/>
              <a:t>x</a:t>
            </a:r>
            <a:r>
              <a:rPr lang="en-US" sz="2000" b="1" baseline="-25000" dirty="0"/>
              <a:t>(t) </a:t>
            </a:r>
            <a:r>
              <a:rPr lang="en-US" sz="2000" b="1" dirty="0"/>
              <a:t> 	</a:t>
            </a:r>
            <a:r>
              <a:rPr lang="en-US" sz="2000" dirty="0"/>
              <a:t>and previous short-term state </a:t>
            </a:r>
            <a:r>
              <a:rPr lang="en-US" sz="2000" b="1" dirty="0"/>
              <a:t>h</a:t>
            </a:r>
            <a:r>
              <a:rPr lang="en-US" sz="2000" b="1" baseline="-25000" dirty="0"/>
              <a:t>(t-1)</a:t>
            </a:r>
            <a:r>
              <a:rPr lang="en-US" sz="2000" dirty="0"/>
              <a:t> and 	outputs the most important parts.</a:t>
            </a:r>
          </a:p>
          <a:p>
            <a:pPr marL="457200" lvl="1" indent="0">
              <a:buNone/>
            </a:pPr>
            <a:r>
              <a:rPr lang="en-US" sz="2000" dirty="0"/>
              <a:t>	The other three layers are gate 	controllers.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014C6-3C4C-0FF4-A179-50F0C883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2143566"/>
            <a:ext cx="5182470" cy="3106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66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Long Short-term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0808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Forget gate: </a:t>
            </a:r>
          </a:p>
          <a:p>
            <a:pPr marL="457200" lvl="1" indent="0">
              <a:buNone/>
            </a:pPr>
            <a:r>
              <a:rPr lang="en-US" sz="2000" dirty="0"/>
              <a:t>The forget gate controls which part of long-term state should be erased</a:t>
            </a:r>
          </a:p>
          <a:p>
            <a:pPr marL="457200" lvl="1" indent="0">
              <a:buNone/>
            </a:pPr>
            <a:r>
              <a:rPr lang="en-US" sz="1800" b="1" i="1" dirty="0">
                <a:latin typeface="KaTeX_Math"/>
              </a:rPr>
              <a:t>f</a:t>
            </a:r>
            <a:r>
              <a:rPr lang="en-US" sz="1800" b="0" i="1" baseline="-25000" dirty="0">
                <a:effectLst/>
                <a:latin typeface="KaTeX_Math"/>
              </a:rPr>
              <a:t>t </a:t>
            </a:r>
            <a:r>
              <a:rPr lang="en-US" sz="1800" b="0" i="0" dirty="0">
                <a:effectLst/>
                <a:latin typeface="KaTeX_Main"/>
              </a:rPr>
              <a:t>= </a:t>
            </a:r>
            <a:r>
              <a:rPr lang="el-GR" sz="1800" b="0" i="1" dirty="0">
                <a:effectLst/>
                <a:latin typeface="KaTeX_Math"/>
              </a:rPr>
              <a:t>σ</a:t>
            </a:r>
            <a:r>
              <a:rPr lang="el-GR" sz="1800" b="0" i="0" dirty="0">
                <a:effectLst/>
                <a:latin typeface="KaTeX_Main"/>
              </a:rPr>
              <a:t>(</a:t>
            </a:r>
            <a:r>
              <a:rPr lang="en-US" sz="1800" b="0" i="1" dirty="0">
                <a:effectLst/>
                <a:latin typeface="KaTeX_Math"/>
              </a:rPr>
              <a:t>W</a:t>
            </a:r>
            <a:r>
              <a:rPr lang="en-US" sz="1800" b="0" i="1" baseline="-25000" dirty="0">
                <a:effectLst/>
                <a:latin typeface="KaTeX_Math"/>
              </a:rPr>
              <a:t>f  </a:t>
            </a:r>
            <a:r>
              <a:rPr lang="en-US" sz="1800" b="1" i="0" dirty="0">
                <a:effectLst/>
                <a:latin typeface="KaTeX_Main"/>
              </a:rPr>
              <a:t>⋅</a:t>
            </a:r>
            <a:r>
              <a:rPr lang="en-US" sz="1800" b="0" i="0" dirty="0">
                <a:effectLst/>
                <a:latin typeface="KaTeX_Main"/>
              </a:rPr>
              <a:t> [</a:t>
            </a:r>
            <a:r>
              <a:rPr lang="en-US" sz="1800" b="1" i="1" dirty="0">
                <a:effectLst/>
                <a:latin typeface="KaTeX_Math"/>
              </a:rPr>
              <a:t>h</a:t>
            </a:r>
            <a:r>
              <a:rPr lang="en-US" sz="1800" b="0" i="1" baseline="-25000" dirty="0">
                <a:effectLst/>
                <a:latin typeface="KaTeX_Math"/>
              </a:rPr>
              <a:t>t</a:t>
            </a:r>
            <a:r>
              <a:rPr lang="en-US" sz="1800" b="0" i="0" baseline="-25000" dirty="0">
                <a:effectLst/>
                <a:latin typeface="KaTeX_Main"/>
              </a:rPr>
              <a:t>−1​</a:t>
            </a:r>
            <a:r>
              <a:rPr lang="en-US" sz="1800" b="0" i="0" dirty="0">
                <a:effectLst/>
                <a:latin typeface="KaTeX_Main"/>
              </a:rPr>
              <a:t>, </a:t>
            </a:r>
            <a:r>
              <a:rPr lang="en-US" sz="1800" b="1" i="1" dirty="0" err="1">
                <a:effectLst/>
                <a:latin typeface="KaTeX_Math"/>
              </a:rPr>
              <a:t>x</a:t>
            </a:r>
            <a:r>
              <a:rPr lang="en-US" sz="1800" b="0" i="1" baseline="-25000" dirty="0" err="1">
                <a:effectLst/>
                <a:latin typeface="KaTeX_Math"/>
              </a:rPr>
              <a:t>t</a:t>
            </a:r>
            <a:r>
              <a:rPr lang="en-US" sz="1800" b="0" i="0" dirty="0">
                <a:effectLst/>
                <a:latin typeface="KaTeX_Main"/>
              </a:rPr>
              <a:t>​] + </a:t>
            </a:r>
            <a:r>
              <a:rPr lang="en-US" sz="1800" b="1" i="1" dirty="0">
                <a:effectLst/>
                <a:latin typeface="KaTeX_Math"/>
              </a:rPr>
              <a:t>b</a:t>
            </a:r>
            <a:r>
              <a:rPr lang="en-US" sz="1800" b="0" i="1" baseline="-25000" dirty="0">
                <a:effectLst/>
                <a:latin typeface="KaTeX_Math"/>
              </a:rPr>
              <a:t>f</a:t>
            </a:r>
            <a:r>
              <a:rPr lang="en-US" sz="1800" b="0" i="0" dirty="0">
                <a:effectLst/>
                <a:latin typeface="KaTeX_Main"/>
              </a:rPr>
              <a:t>​)</a:t>
            </a:r>
            <a:endParaRPr lang="en-US" b="1" dirty="0"/>
          </a:p>
          <a:p>
            <a:r>
              <a:rPr lang="en-US" sz="2400" b="1" dirty="0"/>
              <a:t>Input gate:</a:t>
            </a:r>
          </a:p>
          <a:p>
            <a:pPr marL="457200" lvl="1" indent="0">
              <a:buNone/>
            </a:pPr>
            <a:r>
              <a:rPr lang="en-US" sz="2000" dirty="0"/>
              <a:t>The input gate controls which part of the input from the current time step should be added to the long-term state.</a:t>
            </a:r>
          </a:p>
          <a:p>
            <a:pPr marL="457200" lvl="1" indent="0">
              <a:buNone/>
            </a:pPr>
            <a:r>
              <a:rPr lang="en-GB" sz="2000" b="1" i="1" dirty="0">
                <a:latin typeface="KaTeX_Math"/>
              </a:rPr>
              <a:t>i</a:t>
            </a:r>
            <a:r>
              <a:rPr lang="en-GB" sz="2000" i="1" baseline="-25000" dirty="0">
                <a:latin typeface="KaTeX_Math"/>
              </a:rPr>
              <a:t>t</a:t>
            </a:r>
            <a:r>
              <a:rPr lang="en-GB" sz="2000" b="0" i="0" dirty="0">
                <a:effectLst/>
                <a:latin typeface="KaTeX_Main"/>
              </a:rPr>
              <a:t>​ = </a:t>
            </a:r>
            <a:r>
              <a:rPr lang="en-GB" sz="2000" b="0" i="1" dirty="0">
                <a:effectLst/>
                <a:latin typeface="KaTeX_Math"/>
              </a:rPr>
              <a:t>σ</a:t>
            </a:r>
            <a:r>
              <a:rPr lang="en-GB" sz="2000" b="0" i="0" dirty="0">
                <a:effectLst/>
                <a:latin typeface="KaTeX_Main"/>
              </a:rPr>
              <a:t>(</a:t>
            </a:r>
            <a:r>
              <a:rPr lang="en-GB" sz="2000" b="0" i="1" dirty="0">
                <a:effectLst/>
                <a:latin typeface="KaTeX_Math"/>
              </a:rPr>
              <a:t>W</a:t>
            </a:r>
            <a:r>
              <a:rPr lang="en-GB" sz="2000" b="0" i="1" baseline="-25000" dirty="0">
                <a:effectLst/>
                <a:latin typeface="KaTeX_Math"/>
              </a:rPr>
              <a:t>i</a:t>
            </a:r>
            <a:r>
              <a:rPr lang="en-GB" sz="2000" b="0" i="0" dirty="0">
                <a:effectLst/>
                <a:latin typeface="KaTeX_Main"/>
              </a:rPr>
              <a:t>​ </a:t>
            </a:r>
            <a:r>
              <a:rPr lang="en-GB" sz="2000" b="1" i="0" dirty="0">
                <a:effectLst/>
                <a:latin typeface="KaTeX_Main"/>
              </a:rPr>
              <a:t>⋅</a:t>
            </a:r>
            <a:r>
              <a:rPr lang="en-GB" sz="2000" b="0" i="0" dirty="0">
                <a:effectLst/>
                <a:latin typeface="KaTeX_Main"/>
              </a:rPr>
              <a:t> </a:t>
            </a:r>
            <a:r>
              <a:rPr lang="en-US" sz="2000" b="0" i="0" dirty="0">
                <a:effectLst/>
                <a:latin typeface="KaTeX_Main"/>
              </a:rPr>
              <a:t>[</a:t>
            </a:r>
            <a:r>
              <a:rPr lang="en-US" sz="2000" b="1" i="1" dirty="0">
                <a:effectLst/>
                <a:latin typeface="KaTeX_Math"/>
              </a:rPr>
              <a:t>h</a:t>
            </a:r>
            <a:r>
              <a:rPr lang="en-US" sz="2000" b="0" i="1" baseline="-25000" dirty="0">
                <a:effectLst/>
                <a:latin typeface="KaTeX_Math"/>
              </a:rPr>
              <a:t>t</a:t>
            </a:r>
            <a:r>
              <a:rPr lang="en-US" sz="2000" b="0" i="0" baseline="-25000" dirty="0">
                <a:effectLst/>
                <a:latin typeface="KaTeX_Main"/>
              </a:rPr>
              <a:t>−1​</a:t>
            </a:r>
            <a:r>
              <a:rPr lang="en-US" sz="2000" b="0" i="0" dirty="0">
                <a:effectLst/>
                <a:latin typeface="KaTeX_Main"/>
              </a:rPr>
              <a:t>, </a:t>
            </a:r>
            <a:r>
              <a:rPr lang="en-US" sz="2000" b="1" i="1" dirty="0" err="1">
                <a:effectLst/>
                <a:latin typeface="KaTeX_Math"/>
              </a:rPr>
              <a:t>x</a:t>
            </a:r>
            <a:r>
              <a:rPr lang="en-US" sz="2000" b="0" i="1" baseline="-25000" dirty="0" err="1">
                <a:effectLst/>
                <a:latin typeface="KaTeX_Math"/>
              </a:rPr>
              <a:t>t</a:t>
            </a:r>
            <a:r>
              <a:rPr lang="en-US" sz="2000" b="0" i="0" dirty="0">
                <a:effectLst/>
                <a:latin typeface="KaTeX_Main"/>
              </a:rPr>
              <a:t>​] + </a:t>
            </a:r>
            <a:r>
              <a:rPr lang="en-US" sz="2000" b="1" i="1" dirty="0">
                <a:effectLst/>
                <a:latin typeface="KaTeX_Math"/>
              </a:rPr>
              <a:t>b</a:t>
            </a:r>
            <a:r>
              <a:rPr lang="en-US" sz="2000" i="1" baseline="-25000" dirty="0">
                <a:latin typeface="KaTeX_Math"/>
              </a:rPr>
              <a:t>i</a:t>
            </a:r>
            <a:r>
              <a:rPr lang="en-US" sz="2000" b="0" i="0" dirty="0">
                <a:effectLst/>
                <a:latin typeface="KaTeX_Main"/>
              </a:rPr>
              <a:t>​)</a:t>
            </a:r>
            <a:endParaRPr lang="en-US" sz="2800" dirty="0"/>
          </a:p>
          <a:p>
            <a:r>
              <a:rPr lang="en-US" sz="2400" b="1" dirty="0"/>
              <a:t>Output gate:</a:t>
            </a:r>
          </a:p>
          <a:p>
            <a:pPr marL="457200" lvl="1" indent="0">
              <a:buNone/>
            </a:pPr>
            <a:r>
              <a:rPr lang="en-US" sz="2000" dirty="0"/>
              <a:t>The output gate controls which part of the long-term state should be read and output at this time step.</a:t>
            </a:r>
          </a:p>
          <a:p>
            <a:pPr marL="457200" lvl="1" indent="0">
              <a:buNone/>
            </a:pPr>
            <a:r>
              <a:rPr lang="en-GB" sz="2000" b="1" i="1" dirty="0" err="1">
                <a:latin typeface="KaTeX_Math"/>
              </a:rPr>
              <a:t>o</a:t>
            </a:r>
            <a:r>
              <a:rPr lang="en-GB" sz="2000" i="1" baseline="-25000" dirty="0" err="1">
                <a:latin typeface="KaTeX_Math"/>
              </a:rPr>
              <a:t>t</a:t>
            </a:r>
            <a:r>
              <a:rPr lang="en-GB" sz="2000" b="0" i="0" dirty="0">
                <a:effectLst/>
                <a:latin typeface="KaTeX_Main"/>
              </a:rPr>
              <a:t>​ = </a:t>
            </a:r>
            <a:r>
              <a:rPr lang="en-GB" sz="2000" b="0" i="1" dirty="0">
                <a:effectLst/>
                <a:latin typeface="KaTeX_Math"/>
              </a:rPr>
              <a:t>σ</a:t>
            </a:r>
            <a:r>
              <a:rPr lang="en-GB" sz="2000" b="0" i="0" dirty="0">
                <a:effectLst/>
                <a:latin typeface="KaTeX_Main"/>
              </a:rPr>
              <a:t>(</a:t>
            </a:r>
            <a:r>
              <a:rPr lang="en-GB" sz="2000" b="0" i="1" dirty="0">
                <a:effectLst/>
                <a:latin typeface="KaTeX_Math"/>
              </a:rPr>
              <a:t>W</a:t>
            </a:r>
            <a:r>
              <a:rPr lang="en-GB" sz="2000" i="1" baseline="-25000" dirty="0">
                <a:latin typeface="KaTeX_Math"/>
              </a:rPr>
              <a:t>o</a:t>
            </a:r>
            <a:r>
              <a:rPr lang="en-GB" sz="2000" b="0" i="0" dirty="0">
                <a:effectLst/>
                <a:latin typeface="KaTeX_Main"/>
              </a:rPr>
              <a:t>​ </a:t>
            </a:r>
            <a:r>
              <a:rPr lang="en-GB" sz="2000" b="1" i="0" dirty="0">
                <a:effectLst/>
                <a:latin typeface="KaTeX_Main"/>
              </a:rPr>
              <a:t>⋅</a:t>
            </a:r>
            <a:r>
              <a:rPr lang="en-GB" sz="2000" b="0" i="0" dirty="0">
                <a:effectLst/>
                <a:latin typeface="KaTeX_Main"/>
              </a:rPr>
              <a:t> </a:t>
            </a:r>
            <a:r>
              <a:rPr lang="en-US" sz="2000" b="0" i="0" dirty="0">
                <a:effectLst/>
                <a:latin typeface="KaTeX_Main"/>
              </a:rPr>
              <a:t>[</a:t>
            </a:r>
            <a:r>
              <a:rPr lang="en-US" sz="2000" b="1" i="1" dirty="0">
                <a:effectLst/>
                <a:latin typeface="KaTeX_Math"/>
              </a:rPr>
              <a:t>h</a:t>
            </a:r>
            <a:r>
              <a:rPr lang="en-US" sz="2000" b="0" i="1" baseline="-25000" dirty="0">
                <a:effectLst/>
                <a:latin typeface="KaTeX_Math"/>
              </a:rPr>
              <a:t>t</a:t>
            </a:r>
            <a:r>
              <a:rPr lang="en-US" sz="2000" b="0" i="0" baseline="-25000" dirty="0">
                <a:effectLst/>
                <a:latin typeface="KaTeX_Main"/>
              </a:rPr>
              <a:t>−1​</a:t>
            </a:r>
            <a:r>
              <a:rPr lang="en-US" sz="2000" b="0" i="0" dirty="0">
                <a:effectLst/>
                <a:latin typeface="KaTeX_Main"/>
              </a:rPr>
              <a:t>, </a:t>
            </a:r>
            <a:r>
              <a:rPr lang="en-US" sz="2000" b="1" i="1" dirty="0" err="1">
                <a:effectLst/>
                <a:latin typeface="KaTeX_Math"/>
              </a:rPr>
              <a:t>x</a:t>
            </a:r>
            <a:r>
              <a:rPr lang="en-US" sz="2000" b="0" i="1" baseline="-25000" dirty="0" err="1">
                <a:effectLst/>
                <a:latin typeface="KaTeX_Math"/>
              </a:rPr>
              <a:t>t</a:t>
            </a:r>
            <a:r>
              <a:rPr lang="en-US" sz="2000" b="0" i="0" dirty="0">
                <a:effectLst/>
                <a:latin typeface="KaTeX_Main"/>
              </a:rPr>
              <a:t>​] + </a:t>
            </a:r>
            <a:r>
              <a:rPr lang="en-US" sz="2000" b="1" i="1" dirty="0" err="1">
                <a:latin typeface="KaTeX_Math"/>
              </a:rPr>
              <a:t>b</a:t>
            </a:r>
            <a:r>
              <a:rPr lang="en-US" sz="2000" i="1" baseline="-25000" dirty="0" err="1">
                <a:latin typeface="KaTeX_Math"/>
              </a:rPr>
              <a:t>o</a:t>
            </a:r>
            <a:r>
              <a:rPr lang="en-US" sz="2000" b="0" i="0" dirty="0">
                <a:effectLst/>
                <a:latin typeface="KaTeX_Main"/>
              </a:rPr>
              <a:t>​)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66192-0318-0DFC-247C-B7CD0B1AF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82" y="2114383"/>
            <a:ext cx="5328385" cy="31060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55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GRU cell is the simplified version of LSTM.</a:t>
            </a:r>
          </a:p>
          <a:p>
            <a:r>
              <a:rPr lang="en-US" sz="2000" dirty="0"/>
              <a:t>Both state vectors are merged into a single vector.</a:t>
            </a:r>
          </a:p>
          <a:p>
            <a:r>
              <a:rPr lang="en-US" sz="2000" dirty="0"/>
              <a:t>We have a main layer, and two gate controllers, update gate and reset gate.</a:t>
            </a:r>
          </a:p>
          <a:p>
            <a:r>
              <a:rPr lang="en-US" sz="2000" dirty="0"/>
              <a:t>The update gate does the work of a forget gate and the input gate.</a:t>
            </a:r>
          </a:p>
          <a:p>
            <a:r>
              <a:rPr lang="en-US" sz="2000" dirty="0"/>
              <a:t>The other gate controller decides which part of the state will be shown to the main 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40D3A-C5D6-A8DD-6E6E-A7BF79905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055" y="1691322"/>
            <a:ext cx="5151014" cy="34010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81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34" y="417031"/>
            <a:ext cx="9692640" cy="1325562"/>
          </a:xfrm>
        </p:spPr>
        <p:txBody>
          <a:bodyPr/>
          <a:lstStyle/>
          <a:p>
            <a:r>
              <a:rPr lang="en-US" sz="3600" dirty="0"/>
              <a:t>Combining CNN and RNN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34" y="1742593"/>
            <a:ext cx="5851358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We can leverage the strengths of both architectures by combining them.</a:t>
            </a:r>
          </a:p>
          <a:p>
            <a:r>
              <a:rPr lang="en-US" sz="2400" dirty="0"/>
              <a:t>CNN will extract spatial features from the data, which are fed to RNN to capture temporal dependencies.</a:t>
            </a:r>
          </a:p>
          <a:p>
            <a:r>
              <a:rPr lang="en-US" sz="2400" dirty="0"/>
              <a:t>Enable the model to learn effective representation of the input data</a:t>
            </a:r>
          </a:p>
          <a:p>
            <a:r>
              <a:rPr lang="en-US" sz="2400" b="1" dirty="0"/>
              <a:t>Applications:</a:t>
            </a:r>
          </a:p>
          <a:p>
            <a:pPr lvl="1"/>
            <a:r>
              <a:rPr lang="en-US" sz="2000" dirty="0"/>
              <a:t>Image captioning</a:t>
            </a:r>
          </a:p>
          <a:p>
            <a:pPr lvl="1"/>
            <a:r>
              <a:rPr lang="en-US" sz="2000" dirty="0"/>
              <a:t>Video analysis</a:t>
            </a:r>
          </a:p>
          <a:p>
            <a:pPr lvl="1"/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4098" name="Picture 2" descr="A CNN–LSTM model for gold price time-series forecasting | Neural Computing  and Applications">
            <a:extLst>
              <a:ext uri="{FF2B5EF4-FFF2-40B4-BE49-F238E27FC236}">
                <a16:creationId xmlns:a16="http://schemas.microsoft.com/office/drawing/2014/main" id="{269DA64E-635F-BA73-DC15-85150ECD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1984533"/>
            <a:ext cx="5075113" cy="193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96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BB62FAB-0DC5-5714-D99E-47FA4E231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" y="508819"/>
            <a:ext cx="10382866" cy="58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06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Sequential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634592" cy="4058751"/>
          </a:xfrm>
        </p:spPr>
        <p:txBody>
          <a:bodyPr>
            <a:normAutofit/>
          </a:bodyPr>
          <a:lstStyle/>
          <a:p>
            <a:r>
              <a:rPr lang="en-GB" sz="2400" dirty="0"/>
              <a:t>Data points have </a:t>
            </a:r>
            <a:r>
              <a:rPr lang="en-GB" sz="2400" b="1" dirty="0"/>
              <a:t>ordered structure</a:t>
            </a:r>
            <a:r>
              <a:rPr lang="en-GB" sz="2400" dirty="0"/>
              <a:t>.</a:t>
            </a:r>
          </a:p>
          <a:p>
            <a:r>
              <a:rPr lang="en-GB" sz="2400" dirty="0"/>
              <a:t>Data points have </a:t>
            </a:r>
            <a:r>
              <a:rPr lang="en-GB" sz="2400" b="1" dirty="0"/>
              <a:t>temporal dependency</a:t>
            </a:r>
            <a:r>
              <a:rPr lang="en-GB" sz="2400" dirty="0"/>
              <a:t>. </a:t>
            </a:r>
          </a:p>
          <a:p>
            <a:r>
              <a:rPr lang="en-US" sz="2400" b="1" dirty="0"/>
              <a:t>Examples:</a:t>
            </a:r>
          </a:p>
          <a:p>
            <a:pPr lvl="1"/>
            <a:r>
              <a:rPr lang="en-US" sz="2000" dirty="0"/>
              <a:t>Video data is a sequence of images (frames).</a:t>
            </a:r>
          </a:p>
          <a:p>
            <a:pPr lvl="1"/>
            <a:r>
              <a:rPr lang="en-US" sz="2000" dirty="0"/>
              <a:t>The number of frames that are displayed every second is </a:t>
            </a:r>
            <a:r>
              <a:rPr lang="en-US" sz="2000" dirty="0" err="1"/>
              <a:t>refered</a:t>
            </a:r>
            <a:r>
              <a:rPr lang="en-US" sz="2000" dirty="0"/>
              <a:t> to as FPS.</a:t>
            </a:r>
          </a:p>
          <a:p>
            <a:pPr lvl="1"/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EE0B1-D3F3-8D43-A838-16F942F24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89" y="1691322"/>
            <a:ext cx="5182205" cy="2414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083518-1941-2EFB-F172-B689E72B3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697" y="4565194"/>
            <a:ext cx="2242057" cy="8656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FAEB83-E483-A0CE-710A-DE56E704AA7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387" y="4565194"/>
            <a:ext cx="2242058" cy="8656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0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Sequential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429253" cy="4058751"/>
          </a:xfrm>
        </p:spPr>
        <p:txBody>
          <a:bodyPr>
            <a:normAutofit/>
          </a:bodyPr>
          <a:lstStyle/>
          <a:p>
            <a:r>
              <a:rPr lang="en-GB" sz="2400" dirty="0"/>
              <a:t>Data points have </a:t>
            </a:r>
            <a:r>
              <a:rPr lang="en-GB" sz="2400" b="1" dirty="0"/>
              <a:t>ordered structure</a:t>
            </a:r>
            <a:r>
              <a:rPr lang="en-GB" sz="2400" dirty="0"/>
              <a:t>.</a:t>
            </a:r>
          </a:p>
          <a:p>
            <a:r>
              <a:rPr lang="en-GB" sz="2400" dirty="0"/>
              <a:t>Data points have </a:t>
            </a:r>
            <a:r>
              <a:rPr lang="en-GB" sz="2400" b="1" dirty="0"/>
              <a:t>temporal dependency</a:t>
            </a:r>
            <a:r>
              <a:rPr lang="en-GB" sz="2400" dirty="0"/>
              <a:t>. </a:t>
            </a:r>
          </a:p>
          <a:p>
            <a:r>
              <a:rPr lang="en-US" sz="2400" b="1" dirty="0"/>
              <a:t>Examples:</a:t>
            </a:r>
          </a:p>
          <a:p>
            <a:pPr lvl="1"/>
            <a:r>
              <a:rPr lang="en-US" sz="2000" dirty="0"/>
              <a:t>Time series data is collection o f measurements recorded at specific points in time.</a:t>
            </a:r>
          </a:p>
          <a:p>
            <a:pPr lvl="1"/>
            <a:r>
              <a:rPr lang="en-US" sz="2000" dirty="0"/>
              <a:t>Measurements are ordered chronologically.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FAEB83-E483-A0CE-710A-DE56E704A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201" y="1732449"/>
            <a:ext cx="5171556" cy="2414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EE0B1-D3F3-8D43-A838-16F942F244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048" y="4536295"/>
            <a:ext cx="2242057" cy="865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8B4999-BD4B-328C-4C04-0AE53A37D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96" y="4536294"/>
            <a:ext cx="2242057" cy="8656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62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8B4999-BD4B-328C-4C04-0AE53A37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450" y="2012852"/>
            <a:ext cx="5187529" cy="2414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Sequential Data?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17938" cy="4058751"/>
          </a:xfrm>
        </p:spPr>
        <p:txBody>
          <a:bodyPr>
            <a:normAutofit/>
          </a:bodyPr>
          <a:lstStyle/>
          <a:p>
            <a:r>
              <a:rPr lang="en-GB" sz="2400" dirty="0"/>
              <a:t>Data points have </a:t>
            </a:r>
            <a:r>
              <a:rPr lang="en-GB" sz="2400" b="1" dirty="0"/>
              <a:t>ordered structure</a:t>
            </a:r>
            <a:r>
              <a:rPr lang="en-GB" sz="2400" dirty="0"/>
              <a:t>.</a:t>
            </a:r>
          </a:p>
          <a:p>
            <a:r>
              <a:rPr lang="en-GB" sz="2400" dirty="0"/>
              <a:t>Data points have </a:t>
            </a:r>
            <a:r>
              <a:rPr lang="en-GB" sz="2400" b="1" dirty="0"/>
              <a:t>temporal dependency</a:t>
            </a:r>
            <a:r>
              <a:rPr lang="en-GB" sz="2400" dirty="0"/>
              <a:t>. </a:t>
            </a:r>
          </a:p>
          <a:p>
            <a:r>
              <a:rPr lang="en-US" sz="2400" b="1" dirty="0"/>
              <a:t>Examples:</a:t>
            </a:r>
          </a:p>
          <a:p>
            <a:pPr lvl="1"/>
            <a:r>
              <a:rPr lang="en-US" sz="2000" dirty="0"/>
              <a:t>Video data</a:t>
            </a:r>
          </a:p>
          <a:p>
            <a:pPr lvl="1"/>
            <a:r>
              <a:rPr lang="en-US" sz="2000" dirty="0"/>
              <a:t>Time series data</a:t>
            </a:r>
          </a:p>
          <a:p>
            <a:pPr lvl="1"/>
            <a:r>
              <a:rPr lang="en-US" sz="2000" dirty="0"/>
              <a:t>Text data</a:t>
            </a:r>
          </a:p>
          <a:p>
            <a:pPr lvl="1"/>
            <a:r>
              <a:rPr lang="en-US" sz="2000" dirty="0"/>
              <a:t>Audio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EE0B1-D3F3-8D43-A838-16F942F2448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260" y="4633392"/>
            <a:ext cx="2242057" cy="8656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7213C-FCA4-EF6B-334C-77F9BB18E9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31" y="4633392"/>
            <a:ext cx="2242058" cy="8656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56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Applications of Modeling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76880" cy="405875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b="1" dirty="0"/>
              <a:t>Video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Human activity recognition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Surveillance systems to detect unusual behaviors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Analyzing athletes’ movements for performance improvement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Trajectory prediction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Safe navigation in autonomous vehicles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  <a:p>
            <a:pPr marL="450000" lvl="1" indent="0">
              <a:buNone/>
            </a:pPr>
            <a:endParaRPr lang="en-US" b="1" dirty="0"/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ACF14-FC34-C60F-CB24-50A39F204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049" y="1580048"/>
            <a:ext cx="2143125" cy="2143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0DCA1-AC3D-185E-5884-4DC32A453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397" y="3973897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B6FA2-B972-0460-B02E-74E9662BE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9" y="1580048"/>
            <a:ext cx="2810404" cy="214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9C09AD-12FA-BAA1-6D05-8D8A3572B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9" y="3973896"/>
            <a:ext cx="2810404" cy="2143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Applications of Modeling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265624" cy="4058751"/>
          </a:xfrm>
        </p:spPr>
        <p:txBody>
          <a:bodyPr>
            <a:normAutofit/>
          </a:bodyPr>
          <a:lstStyle/>
          <a:p>
            <a:r>
              <a:rPr lang="en-US" sz="2400" b="1" dirty="0"/>
              <a:t>Forecasting: </a:t>
            </a:r>
            <a:r>
              <a:rPr lang="en-US" sz="2400" dirty="0"/>
              <a:t>Making predictions about </a:t>
            </a:r>
            <a:r>
              <a:rPr lang="en-GB" sz="2400" dirty="0"/>
              <a:t>the future based on information about the past and present</a:t>
            </a:r>
            <a:endParaRPr lang="en-US" sz="2400" dirty="0"/>
          </a:p>
          <a:p>
            <a:pPr lvl="1"/>
            <a:r>
              <a:rPr lang="en-US" sz="2000" dirty="0"/>
              <a:t>Weather</a:t>
            </a:r>
          </a:p>
          <a:p>
            <a:pPr lvl="1"/>
            <a:r>
              <a:rPr lang="en-US" sz="2000" dirty="0"/>
              <a:t>Sales</a:t>
            </a:r>
          </a:p>
          <a:p>
            <a:pPr lvl="1"/>
            <a:endParaRPr lang="en-US" b="1" dirty="0"/>
          </a:p>
          <a:p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904895-DEE7-BFA1-133D-C7D2F4E69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18" y="2302676"/>
            <a:ext cx="4984687" cy="29182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3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Applications of Modeling Sequential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182205" cy="4058751"/>
          </a:xfrm>
        </p:spPr>
        <p:txBody>
          <a:bodyPr>
            <a:normAutofit/>
          </a:bodyPr>
          <a:lstStyle/>
          <a:p>
            <a:r>
              <a:rPr lang="en-US" sz="2400" b="1" dirty="0"/>
              <a:t>Natural language processing: </a:t>
            </a:r>
            <a:r>
              <a:rPr lang="en-US" sz="2400" dirty="0"/>
              <a:t>Getting computers to understand human language.</a:t>
            </a:r>
            <a:endParaRPr lang="en-US" sz="2400" b="1" dirty="0"/>
          </a:p>
          <a:p>
            <a:pPr lvl="1"/>
            <a:r>
              <a:rPr lang="en-US" sz="2000" dirty="0"/>
              <a:t>Language translation</a:t>
            </a:r>
          </a:p>
          <a:p>
            <a:pPr lvl="1"/>
            <a:r>
              <a:rPr lang="en-US" sz="2000" dirty="0"/>
              <a:t>Sentiment analysis</a:t>
            </a:r>
          </a:p>
          <a:p>
            <a:pPr lvl="1"/>
            <a:r>
              <a:rPr lang="en-US" sz="2000" dirty="0"/>
              <a:t>Text generation</a:t>
            </a:r>
          </a:p>
          <a:p>
            <a:pPr lvl="1"/>
            <a:r>
              <a:rPr lang="en-US" sz="2000" dirty="0"/>
              <a:t>Text summarization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0ABD0-94ED-9110-AA9F-BA04C6F4C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6456" r="3889" b="1755"/>
          <a:stretch/>
        </p:blipFill>
        <p:spPr>
          <a:xfrm>
            <a:off x="6538950" y="1916900"/>
            <a:ext cx="4739255" cy="36898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5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78A0-4DEA-7C9F-B683-98ACAB4A8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Sequential Data with Feedforward Neural Networks and 2D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9D93-B24D-6A87-F58C-9059AE29F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sz="2400" b="1" dirty="0"/>
              <a:t>Frame by Frame Processing:</a:t>
            </a:r>
          </a:p>
          <a:p>
            <a:pPr marL="457200" lvl="1" indent="0">
              <a:buNone/>
            </a:pPr>
            <a:r>
              <a:rPr lang="en-US" sz="2000" dirty="0"/>
              <a:t>By extracting individual frames from the video and processing each frame independently.</a:t>
            </a:r>
          </a:p>
          <a:p>
            <a:r>
              <a:rPr lang="en-US" sz="2400" b="1" dirty="0"/>
              <a:t>Limitations:</a:t>
            </a:r>
          </a:p>
          <a:p>
            <a:pPr marL="457200" lvl="1" indent="0">
              <a:buNone/>
            </a:pPr>
            <a:r>
              <a:rPr lang="en-US" sz="2000" dirty="0"/>
              <a:t>Cannot model dynamic changes across different frames.</a:t>
            </a:r>
          </a:p>
          <a:p>
            <a:pPr marL="457200" lvl="1" indent="0">
              <a:buNone/>
            </a:pPr>
            <a:r>
              <a:rPr lang="en-US" sz="2000" dirty="0"/>
              <a:t>Cannot capture information about previous frames which is crucial in modeling sequential data.</a:t>
            </a:r>
          </a:p>
        </p:txBody>
      </p:sp>
      <p:pic>
        <p:nvPicPr>
          <p:cNvPr id="4" name="Picture 3" descr="A collage of a person jumping on a railing&#10;&#10;Description automatically generated">
            <a:extLst>
              <a:ext uri="{FF2B5EF4-FFF2-40B4-BE49-F238E27FC236}">
                <a16:creationId xmlns:a16="http://schemas.microsoft.com/office/drawing/2014/main" id="{42331DDC-2551-4D14-79D7-2D6596B0F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95" y="2279225"/>
            <a:ext cx="5083307" cy="22995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853E8FA4-59D9-4EF7-BD65-4E68CE173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69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  <wetp:taskpane dockstate="right" visibility="0" width="525" row="1">
    <wetp:webextensionref xmlns:r="http://schemas.openxmlformats.org/officeDocument/2006/relationships" r:id="rId2"/>
  </wetp:taskpane>
  <wetp:taskpane dockstate="right" visibility="0" width="525" row="1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18B2336-9B19-4BCA-8421-434BE83BEB0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361647E-811A-4496-915F-9D53076D0353}">
  <we:reference id="wa200005669" version="2.0.0.0" store="en-US" storeType="OMEX"/>
  <we:alternateReferences>
    <we:reference id="wa200005669" version="2.0.0.0" store="wa200005669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118C38D-B7BE-492F-AE08-83851EE91EA8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5011</TotalTime>
  <Words>1398</Words>
  <Application>Microsoft Office PowerPoint</Application>
  <PresentationFormat>Widescreen</PresentationFormat>
  <Paragraphs>187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Century Schoolbook</vt:lpstr>
      <vt:lpstr>Courier New</vt:lpstr>
      <vt:lpstr>KaTeX_Main</vt:lpstr>
      <vt:lpstr>KaTeX_Math</vt:lpstr>
      <vt:lpstr>Wingdings</vt:lpstr>
      <vt:lpstr>Wingdings 2</vt:lpstr>
      <vt:lpstr>View</vt:lpstr>
      <vt:lpstr>PowerPoint Presentation</vt:lpstr>
      <vt:lpstr>Outline</vt:lpstr>
      <vt:lpstr>What is Sequential Data?</vt:lpstr>
      <vt:lpstr>What is Sequential Data?</vt:lpstr>
      <vt:lpstr>What is Sequential Data?</vt:lpstr>
      <vt:lpstr>Applications of Modeling Sequential Data</vt:lpstr>
      <vt:lpstr>Applications of Modeling Sequential Data</vt:lpstr>
      <vt:lpstr>Applications of Modeling Sequential Data</vt:lpstr>
      <vt:lpstr>Modeling Sequential Data with Feedforward Neural Networks and 2D CNNs</vt:lpstr>
      <vt:lpstr>Modeling Sequential Data with Feedforward Neural Networks and 2D CNNs</vt:lpstr>
      <vt:lpstr>Modeling Sequential Data with Feedforward Neural Networks and 2D CNNs</vt:lpstr>
      <vt:lpstr>3D Convolutional Neural Networks</vt:lpstr>
      <vt:lpstr>3D Convolutional Neural Networks</vt:lpstr>
      <vt:lpstr>Recurrent Neural Networks</vt:lpstr>
      <vt:lpstr>Recurrent Neural Networks</vt:lpstr>
      <vt:lpstr>Recurrent Neural Network</vt:lpstr>
      <vt:lpstr>Recurrent Neural Networks</vt:lpstr>
      <vt:lpstr>Recurrent Neural Networks</vt:lpstr>
      <vt:lpstr>Recurrent Neural Networks</vt:lpstr>
      <vt:lpstr>Long Short-term Memory</vt:lpstr>
      <vt:lpstr>Long Short-term Memory</vt:lpstr>
      <vt:lpstr>Gated Recurrent Unit</vt:lpstr>
      <vt:lpstr>Combining CNN and RNN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Wajahat Ullah</dc:creator>
  <cp:lastModifiedBy>Moorche</cp:lastModifiedBy>
  <cp:revision>11</cp:revision>
  <dcterms:created xsi:type="dcterms:W3CDTF">2024-05-24T06:40:12Z</dcterms:created>
  <dcterms:modified xsi:type="dcterms:W3CDTF">2024-07-21T08:03:37Z</dcterms:modified>
</cp:coreProperties>
</file>